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6" r:id="rId8"/>
    <p:sldId id="267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80" r:id="rId17"/>
    <p:sldId id="277" r:id="rId18"/>
    <p:sldId id="278" r:id="rId19"/>
    <p:sldId id="279" r:id="rId20"/>
    <p:sldId id="282" r:id="rId21"/>
    <p:sldId id="284" r:id="rId22"/>
    <p:sldId id="292" r:id="rId23"/>
    <p:sldId id="295" r:id="rId24"/>
    <p:sldId id="293" r:id="rId25"/>
    <p:sldId id="291" r:id="rId26"/>
    <p:sldId id="294" r:id="rId27"/>
    <p:sldId id="286" r:id="rId28"/>
    <p:sldId id="287" r:id="rId29"/>
    <p:sldId id="288" r:id="rId30"/>
    <p:sldId id="289" r:id="rId31"/>
    <p:sldId id="296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9E7D3-B720-DA62-2963-D1EA86D8A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B27EF-2017-017B-FA77-984E2DEB1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26840-C4F4-0528-5DF5-49658EDDC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159A3-C751-F794-510A-9EFDCB073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965D1-4116-EDEE-EAC6-89124E9B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75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D3A52-8653-8FFA-0F3C-73BAB765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4B436-6642-CD17-243D-6CED7DBC3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76DC-4A5F-1422-0341-635A6FF5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A6974-682F-094B-1B3C-06A18563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6B530-7AFB-EF8D-787D-BA41F6DE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02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8C42AC-DABA-9CE3-00FC-CB7B801DF6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BB850-C0AC-0424-D465-FFD8CF3D3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10396-70D4-9431-079B-F15AC10C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B0D62-0E6D-CA28-09BC-EF6A4AC37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746D2-9D55-B4AF-E922-F08E2001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8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A35B-0245-0050-E714-ADF2AE99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514AD-6F36-082F-74E2-9563C6085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A113F-5E17-6BD2-7EEE-ADE0B185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C0A71-61CC-77B3-BDE2-83127AA66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F67D-C928-0DFB-D97D-833207D7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71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EAB0-D8AB-E6E8-E1F8-ED61EE5D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EACD4-C34E-E6DC-9735-65FEAEF41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D800B-652D-2897-B6B5-65047045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CAF3F-5C10-C9B4-01B7-92353F19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C5951-1B19-FCAB-F573-278491F9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86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1119-AA44-9655-74C0-2686A0DE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2BA41-5DA3-F4EC-F9DD-F1AE9C43B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D02A0-5100-1721-B85B-85ED0F1A0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B81C5-D2A1-B56A-A0B2-958ED07EC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58E83-2C8F-A2B1-7535-18CE2720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B88A4-8D4F-FCE6-CB6A-ADAE4682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383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64D3-A770-71DE-6AB0-AE984C945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F6FFB-3BAC-5016-B47A-34DA92B74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F9882-B01D-EA43-14D1-A2B2BCCAE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D6474-0E03-16A1-4595-394180005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7ADA7C-4909-86D3-9FB7-98B6183FE6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9F69B3-D284-6769-79AD-8382AAEEC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19AE0C-D574-631D-17B9-C1C5F08A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688E3-DDE2-DC52-E664-E38A2961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156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10CB-9BEE-326A-807B-A91ECBCEE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0B9F38-F575-4907-227C-5C9A53A2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C4C3B-1D88-D4A9-2F91-B8C71BBC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02640-2736-7571-4B64-B1BA9798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9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97F71-E2F3-230C-2DAF-E7A2CBCF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D96A4-5783-94FE-3011-B9BEDE12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5DCD9-E90A-1072-7DCF-F06050C1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384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B70A4-983B-D7BD-BAEC-9BF1340C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32CF-B8AE-E636-73A8-AA35FBA26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46F97-3ADC-B037-064E-5A4D0E6C4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75149-245A-37DE-D375-D5AE47E5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B8CBD-51DD-2E74-0468-1F783A8A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80448-3DDE-EAF7-8D9C-8A4AEB3A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24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20B9-8B1E-8994-95F5-DB825DA3F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F07B9A-8407-8D3D-2601-C63A1748A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13268-B787-8996-8BA0-008CE4BF8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97C1E-6BED-4D28-EF59-1110F638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FC908-17E2-CF1C-6C9B-8BB91B8D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FEE82-8EB4-2F7C-1482-A5EAB7EA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078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CAD4D-E5AF-1777-AAC1-F03AF0CA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36527-B76A-EBD9-338C-DFBE33A82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0B735-D00C-C361-EFF7-703680A81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A682AF-A240-4CFB-9E28-C36AD03727A9}" type="datetimeFigureOut">
              <a:rPr lang="en-AU" smtClean="0"/>
              <a:t>27/07/2024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D2DD8-1B8A-0667-C078-46485AF82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9411B-2450-A67A-4B82-977FFB5E3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0D07E0-0FAE-423C-8AE4-A05166EB94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625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20000" t="2000" r="20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7A98-9586-B1B0-0284-EB257ADF9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7309"/>
            <a:ext cx="9144000" cy="3445379"/>
          </a:xfrm>
        </p:spPr>
        <p:txBody>
          <a:bodyPr>
            <a:normAutofit/>
          </a:bodyPr>
          <a:lstStyle/>
          <a:p>
            <a:r>
              <a:rPr lang="en-AU" sz="4400" dirty="0"/>
              <a:t> Welcome to the</a:t>
            </a:r>
            <a:br>
              <a:rPr lang="en-AU" sz="4400" dirty="0"/>
            </a:br>
            <a:br>
              <a:rPr lang="en-AU" dirty="0"/>
            </a:b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66DD45-4220-664A-0F2F-40C986400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47048"/>
            <a:ext cx="9144000" cy="1655762"/>
          </a:xfrm>
        </p:spPr>
        <p:txBody>
          <a:bodyPr>
            <a:normAutofit/>
          </a:bodyPr>
          <a:lstStyle/>
          <a:p>
            <a:r>
              <a:rPr lang="en-AU" sz="3200" dirty="0">
                <a:latin typeface="Amasis MT Pro Black" panose="02040A04050005020304" pitchFamily="18" charset="0"/>
              </a:rPr>
              <a:t>Recognition of Life Members Day</a:t>
            </a:r>
          </a:p>
          <a:p>
            <a:r>
              <a:rPr lang="en-AU" sz="3200" dirty="0">
                <a:latin typeface="Amasis MT Pro Black" panose="02040A04050005020304" pitchFamily="18" charset="0"/>
              </a:rPr>
              <a:t>28</a:t>
            </a:r>
            <a:r>
              <a:rPr lang="en-AU" sz="3200" baseline="30000" dirty="0">
                <a:latin typeface="Amasis MT Pro Black" panose="02040A04050005020304" pitchFamily="18" charset="0"/>
              </a:rPr>
              <a:t>th</a:t>
            </a:r>
            <a:r>
              <a:rPr lang="en-AU" sz="3200" dirty="0">
                <a:latin typeface="Amasis MT Pro Black" panose="02040A04050005020304" pitchFamily="18" charset="0"/>
              </a:rPr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38200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000">
        <p14:gallery dir="l"/>
      </p:transition>
    </mc:Choice>
    <mc:Fallback xmlns="">
      <p:transition spd="slow" advTm="9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FFC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F8D7E-FB2E-BBF3-C3B9-2B8970BA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451"/>
            <a:ext cx="10515600" cy="5667512"/>
          </a:xfrm>
          <a:noFill/>
        </p:spPr>
        <p:txBody>
          <a:bodyPr>
            <a:normAutofit/>
          </a:bodyPr>
          <a:lstStyle/>
          <a:p>
            <a:pPr algn="just"/>
            <a:r>
              <a:rPr lang="en-AU" sz="4000" dirty="0"/>
              <a:t>Basketball are looking forward to the opening of the new facility on the Primary School grounds.  This will become a home court for them and their new home base… Double Yeh!</a:t>
            </a:r>
          </a:p>
          <a:p>
            <a:pPr algn="just"/>
            <a:endParaRPr lang="en-AU" sz="4000" dirty="0"/>
          </a:p>
          <a:p>
            <a:pPr algn="just"/>
            <a:r>
              <a:rPr lang="en-AU" sz="4000" dirty="0"/>
              <a:t>The club will be pushing as hard as possible to see the lighting on the oval upgraded to permit night play….  And lots more…</a:t>
            </a:r>
          </a:p>
        </p:txBody>
      </p:sp>
    </p:spTree>
    <p:extLst>
      <p:ext uri="{BB962C8B-B14F-4D97-AF65-F5344CB8AC3E}">
        <p14:creationId xmlns:p14="http://schemas.microsoft.com/office/powerpoint/2010/main" val="33470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000">
        <p14:pan dir="u"/>
      </p:transition>
    </mc:Choice>
    <mc:Fallback xmlns="">
      <p:transition spd="slow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20000" t="2000" r="20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2F07D-C76A-255C-75E7-66B642447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7200" dirty="0"/>
              <a:t>LIFE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5692-36E5-7CFB-6EFA-39EF1157B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882" y="1690688"/>
            <a:ext cx="5902235" cy="44862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AU" sz="4800" dirty="0"/>
              <a:t>Peter SINCOE</a:t>
            </a:r>
          </a:p>
          <a:p>
            <a:pPr marL="0" indent="0" algn="just">
              <a:buNone/>
            </a:pPr>
            <a:r>
              <a:rPr lang="en-AU" sz="4800" dirty="0"/>
              <a:t>Bruce VERLANDER</a:t>
            </a:r>
          </a:p>
          <a:p>
            <a:pPr marL="0" indent="0" algn="just">
              <a:buNone/>
            </a:pPr>
            <a:r>
              <a:rPr lang="en-AU" sz="4800" dirty="0"/>
              <a:t>Wendy FEELEY</a:t>
            </a:r>
          </a:p>
          <a:p>
            <a:pPr marL="0" indent="0" algn="just">
              <a:buNone/>
            </a:pPr>
            <a:r>
              <a:rPr lang="en-AU" sz="4800" dirty="0"/>
              <a:t>Ross HEATHCOTE</a:t>
            </a:r>
          </a:p>
          <a:p>
            <a:pPr marL="0" indent="0" algn="just">
              <a:buNone/>
            </a:pPr>
            <a:r>
              <a:rPr lang="en-AU" sz="4800" dirty="0"/>
              <a:t>Bobby HUGHES</a:t>
            </a:r>
          </a:p>
          <a:p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9240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000">
        <p14:pan dir="u"/>
      </p:transition>
    </mc:Choice>
    <mc:Fallback xmlns="">
      <p:transition spd="slow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20000" t="2000" r="20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5692-36E5-7CFB-6EFA-39EF1157B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7" y="940526"/>
            <a:ext cx="5206637" cy="541931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AU" sz="4800" dirty="0"/>
              <a:t>Ray McMullin</a:t>
            </a:r>
          </a:p>
          <a:p>
            <a:pPr marL="0" indent="0" algn="just">
              <a:buNone/>
            </a:pPr>
            <a:r>
              <a:rPr lang="en-AU" sz="4800" dirty="0"/>
              <a:t>Peter SHAW</a:t>
            </a:r>
          </a:p>
          <a:p>
            <a:pPr marL="0" indent="0" algn="just">
              <a:buNone/>
            </a:pPr>
            <a:r>
              <a:rPr lang="en-AU" sz="4800" dirty="0"/>
              <a:t>Rob STEVENSON</a:t>
            </a:r>
          </a:p>
          <a:p>
            <a:pPr marL="0" indent="0" algn="just">
              <a:buNone/>
            </a:pPr>
            <a:r>
              <a:rPr lang="en-AU" sz="4800" dirty="0"/>
              <a:t>Roberta PADDLE</a:t>
            </a:r>
          </a:p>
          <a:p>
            <a:pPr marL="0" indent="0" algn="just">
              <a:buNone/>
            </a:pPr>
            <a:r>
              <a:rPr lang="en-AU" sz="4800" dirty="0"/>
              <a:t>John ZYLSTRA</a:t>
            </a:r>
          </a:p>
          <a:p>
            <a:pPr marL="0" indent="0" algn="just">
              <a:buNone/>
            </a:pPr>
            <a:r>
              <a:rPr lang="en-AU" sz="4800" dirty="0"/>
              <a:t>Sandra ZYLSTRA</a:t>
            </a:r>
          </a:p>
          <a:p>
            <a:pPr marL="0" indent="0" algn="just">
              <a:buNone/>
            </a:pPr>
            <a:r>
              <a:rPr lang="en-AU" sz="4800" dirty="0"/>
              <a:t>John SMITH</a:t>
            </a:r>
          </a:p>
          <a:p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0711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000">
        <p14:pan dir="u"/>
      </p:transition>
    </mc:Choice>
    <mc:Fallback xmlns="">
      <p:transition spd="slow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20000" t="2000" r="20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5692-36E5-7CFB-6EFA-39EF1157B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28" y="1227909"/>
            <a:ext cx="5206637" cy="523820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AU" sz="4800" dirty="0"/>
              <a:t>Geoff MORRISON</a:t>
            </a:r>
          </a:p>
          <a:p>
            <a:pPr marL="0" indent="0" algn="just">
              <a:buNone/>
            </a:pPr>
            <a:r>
              <a:rPr lang="en-AU" sz="4800" dirty="0"/>
              <a:t>Liz NEILSON</a:t>
            </a:r>
          </a:p>
          <a:p>
            <a:pPr marL="0" indent="0" algn="just">
              <a:buNone/>
            </a:pPr>
            <a:r>
              <a:rPr lang="en-AU" sz="4800" dirty="0"/>
              <a:t>Colin NEILSON</a:t>
            </a:r>
          </a:p>
          <a:p>
            <a:pPr marL="0" indent="0" algn="just">
              <a:buNone/>
            </a:pPr>
            <a:r>
              <a:rPr lang="en-AU" sz="4800" dirty="0"/>
              <a:t>Brian MILLER</a:t>
            </a:r>
          </a:p>
          <a:p>
            <a:pPr marL="0" indent="0" algn="just">
              <a:buNone/>
            </a:pPr>
            <a:r>
              <a:rPr lang="en-AU" sz="4800" dirty="0"/>
              <a:t>Denis FERNS</a:t>
            </a:r>
          </a:p>
          <a:p>
            <a:pPr marL="0" indent="0" algn="just">
              <a:buNone/>
            </a:pPr>
            <a:r>
              <a:rPr lang="en-AU" sz="4800" dirty="0"/>
              <a:t>Phil CROWE</a:t>
            </a:r>
          </a:p>
          <a:p>
            <a:pPr marL="0" indent="0" algn="just">
              <a:buNone/>
            </a:pPr>
            <a:r>
              <a:rPr lang="en-AU" sz="4800" dirty="0"/>
              <a:t>John RUMBELOW</a:t>
            </a:r>
          </a:p>
          <a:p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23781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000">
        <p14:pan dir="u"/>
      </p:transition>
    </mc:Choice>
    <mc:Fallback xmlns="">
      <p:transition spd="slow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20000" t="2000" r="20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5692-36E5-7CFB-6EFA-39EF1157B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543" y="1045029"/>
            <a:ext cx="5206637" cy="54193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AU" sz="4800" dirty="0"/>
              <a:t>John STACEY</a:t>
            </a:r>
          </a:p>
          <a:p>
            <a:pPr marL="0" indent="0" algn="just">
              <a:buNone/>
            </a:pPr>
            <a:r>
              <a:rPr lang="en-AU" sz="4800" dirty="0"/>
              <a:t>Peter </a:t>
            </a:r>
            <a:r>
              <a:rPr lang="en-AU" sz="4800" dirty="0" err="1"/>
              <a:t>McKERNAN</a:t>
            </a:r>
            <a:endParaRPr lang="en-AU" sz="4800" dirty="0"/>
          </a:p>
          <a:p>
            <a:pPr marL="0" indent="0" algn="just">
              <a:buNone/>
            </a:pPr>
            <a:r>
              <a:rPr lang="en-AU" sz="4800" dirty="0"/>
              <a:t>Ray MARSHALL</a:t>
            </a:r>
          </a:p>
          <a:p>
            <a:pPr marL="0" indent="0" algn="just">
              <a:buNone/>
            </a:pPr>
            <a:r>
              <a:rPr lang="en-AU" sz="4800" dirty="0"/>
              <a:t>Ian ROBSON</a:t>
            </a:r>
          </a:p>
          <a:p>
            <a:pPr marL="0" indent="0" algn="just">
              <a:buNone/>
            </a:pPr>
            <a:r>
              <a:rPr lang="en-AU" sz="4800" dirty="0"/>
              <a:t>Glen FRANZI</a:t>
            </a:r>
          </a:p>
          <a:p>
            <a:pPr marL="0" indent="0" algn="just">
              <a:buNone/>
            </a:pPr>
            <a:r>
              <a:rPr lang="en-AU" sz="4800" dirty="0"/>
              <a:t>Rob ARNOLD</a:t>
            </a:r>
          </a:p>
          <a:p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599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000">
        <p14:pan dir="u"/>
      </p:transition>
    </mc:Choice>
    <mc:Fallback xmlns="">
      <p:transition spd="slow"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20000" t="2000" r="20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5692-36E5-7CFB-6EFA-39EF1157B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606" y="1678577"/>
            <a:ext cx="9444445" cy="35008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AU" sz="4800" dirty="0"/>
              <a:t>…AND ALL THEIR PARTNERS AND FAMILIES OVER THE LAST 40 YEARS.</a:t>
            </a:r>
          </a:p>
          <a:p>
            <a:pPr marL="0" indent="0" algn="ctr">
              <a:buNone/>
            </a:pPr>
            <a:endParaRPr lang="en-AU" sz="4800" dirty="0"/>
          </a:p>
          <a:p>
            <a:pPr marL="0" indent="0" algn="ctr">
              <a:buNone/>
            </a:pPr>
            <a:r>
              <a:rPr lang="en-AU" sz="4800" dirty="0"/>
              <a:t>WE SAY THANK YOU TO ALL OF THEM.</a:t>
            </a:r>
          </a:p>
          <a:p>
            <a:pPr marL="0" indent="0" algn="ctr">
              <a:buNone/>
            </a:pPr>
            <a:endParaRPr lang="en-AU" sz="4800" dirty="0"/>
          </a:p>
          <a:p>
            <a:pPr marL="0" indent="0" algn="ctr">
              <a:buNone/>
            </a:pPr>
            <a:r>
              <a:rPr lang="en-AU" sz="4800" dirty="0"/>
              <a:t>NOW FOR SOME MEMORIES..</a:t>
            </a:r>
          </a:p>
          <a:p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8445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000">
        <p14:pan dir="u"/>
      </p:transition>
    </mc:Choice>
    <mc:Fallback xmlns="">
      <p:transition spd="slow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card with black text&#10;&#10;Description automatically generated">
            <a:extLst>
              <a:ext uri="{FF2B5EF4-FFF2-40B4-BE49-F238E27FC236}">
                <a16:creationId xmlns:a16="http://schemas.microsoft.com/office/drawing/2014/main" id="{50B69337-D080-78ED-C715-7034B51B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13" y="101215"/>
            <a:ext cx="3151000" cy="6496334"/>
          </a:xfrm>
          <a:prstGeom prst="rect">
            <a:avLst/>
          </a:prstGeom>
        </p:spPr>
      </p:pic>
      <p:pic>
        <p:nvPicPr>
          <p:cNvPr id="2" name="Picture 1" descr="Several certificates on a table&#10;&#10;Description automatically generated">
            <a:extLst>
              <a:ext uri="{FF2B5EF4-FFF2-40B4-BE49-F238E27FC236}">
                <a16:creationId xmlns:a16="http://schemas.microsoft.com/office/drawing/2014/main" id="{D716A0B5-6D2A-6617-13B5-B6D751B1D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311" y="101215"/>
            <a:ext cx="4991677" cy="665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7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12000">
        <p14:vortex dir="r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2B310F-7553-42F7-ACED-16F5C7012D07}"/>
              </a:ext>
            </a:extLst>
          </p:cNvPr>
          <p:cNvSpPr txBox="1">
            <a:spLocks/>
          </p:cNvSpPr>
          <p:nvPr/>
        </p:nvSpPr>
        <p:spPr>
          <a:xfrm>
            <a:off x="6657703" y="311921"/>
            <a:ext cx="4883331" cy="623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</p:txBody>
      </p:sp>
      <p:pic>
        <p:nvPicPr>
          <p:cNvPr id="7" name="Picture 6" descr="A person in white shirt and pants&#10;&#10;Description automatically generated">
            <a:extLst>
              <a:ext uri="{FF2B5EF4-FFF2-40B4-BE49-F238E27FC236}">
                <a16:creationId xmlns:a16="http://schemas.microsoft.com/office/drawing/2014/main" id="{302523D3-6EF5-E847-1E9B-C2827936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6" y="414005"/>
            <a:ext cx="4516644" cy="5918556"/>
          </a:xfrm>
          <a:prstGeom prst="rect">
            <a:avLst/>
          </a:prstGeom>
        </p:spPr>
      </p:pic>
      <p:pic>
        <p:nvPicPr>
          <p:cNvPr id="9" name="Picture 8" descr="A group of men playing cricket&#10;&#10;Description automatically generated">
            <a:extLst>
              <a:ext uri="{FF2B5EF4-FFF2-40B4-BE49-F238E27FC236}">
                <a16:creationId xmlns:a16="http://schemas.microsoft.com/office/drawing/2014/main" id="{3610FFEC-6401-D5B9-E39C-74B9ED690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1" y="1384110"/>
            <a:ext cx="6615797" cy="41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2000">
        <p14:switch dir="r"/>
      </p:transition>
    </mc:Choice>
    <mc:Fallback xmlns="">
      <p:transition spd="slow" advTm="1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young boys in a basketball court&#10;&#10;Description automatically generated">
            <a:extLst>
              <a:ext uri="{FF2B5EF4-FFF2-40B4-BE49-F238E27FC236}">
                <a16:creationId xmlns:a16="http://schemas.microsoft.com/office/drawing/2014/main" id="{A6DCE237-B66E-6BF7-722D-D4600C31D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" y="288446"/>
            <a:ext cx="4687321" cy="5975876"/>
          </a:xfrm>
          <a:prstGeom prst="rect">
            <a:avLst/>
          </a:prstGeom>
        </p:spPr>
      </p:pic>
      <p:pic>
        <p:nvPicPr>
          <p:cNvPr id="7" name="Picture 6" descr="A person in a basketball uniform&#10;&#10;Description automatically generated">
            <a:extLst>
              <a:ext uri="{FF2B5EF4-FFF2-40B4-BE49-F238E27FC236}">
                <a16:creationId xmlns:a16="http://schemas.microsoft.com/office/drawing/2014/main" id="{7FEE9294-C308-08EC-90B1-F65071AD3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77" y="576136"/>
            <a:ext cx="5297755" cy="537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5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000">
        <p14:pan dir="u"/>
      </p:transition>
    </mc:Choice>
    <mc:Fallback xmlns="">
      <p:transition spd="slow" advTm="1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white uniforms&#10;&#10;Description automatically generated">
            <a:extLst>
              <a:ext uri="{FF2B5EF4-FFF2-40B4-BE49-F238E27FC236}">
                <a16:creationId xmlns:a16="http://schemas.microsoft.com/office/drawing/2014/main" id="{538B7555-E67B-54C6-B891-37022A649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4" y="240357"/>
            <a:ext cx="4971820" cy="3348788"/>
          </a:xfrm>
          <a:prstGeom prst="rect">
            <a:avLst/>
          </a:prstGeom>
        </p:spPr>
      </p:pic>
      <p:pic>
        <p:nvPicPr>
          <p:cNvPr id="6" name="Picture 5" descr="A group of people on a green carpet&#10;&#10;Description automatically generated">
            <a:extLst>
              <a:ext uri="{FF2B5EF4-FFF2-40B4-BE49-F238E27FC236}">
                <a16:creationId xmlns:a16="http://schemas.microsoft.com/office/drawing/2014/main" id="{19015094-4979-40CA-CEF9-FAF6267B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57" y="240357"/>
            <a:ext cx="5677089" cy="3348789"/>
          </a:xfrm>
          <a:prstGeom prst="rect">
            <a:avLst/>
          </a:prstGeom>
        </p:spPr>
      </p:pic>
      <p:pic>
        <p:nvPicPr>
          <p:cNvPr id="9" name="Picture 8" descr="A person rolling a lawn roller&#10;&#10;Description automatically generated">
            <a:extLst>
              <a:ext uri="{FF2B5EF4-FFF2-40B4-BE49-F238E27FC236}">
                <a16:creationId xmlns:a16="http://schemas.microsoft.com/office/drawing/2014/main" id="{0A34CDC5-1FE3-2143-D05E-4E0D2FA31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66" y="2210937"/>
            <a:ext cx="2869306" cy="44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random/>
      </p:transition>
    </mc:Choice>
    <mc:Fallback xmlns="">
      <p:transition spd="slow" advTm="12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rgbClr val="FFC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2F07D-C76A-255C-75E7-66B642447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7200" dirty="0"/>
              <a:t>Some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5692-36E5-7CFB-6EFA-39EF1157B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4000" dirty="0"/>
              <a:t>The embers of the current club were lit in the late 1970’s with the formation of the Taylors Lakes Residents Association</a:t>
            </a:r>
          </a:p>
          <a:p>
            <a:endParaRPr lang="en-AU" sz="4000" dirty="0"/>
          </a:p>
          <a:p>
            <a:pPr algn="just"/>
            <a:r>
              <a:rPr lang="en-AU" sz="4000" dirty="0"/>
              <a:t>The Residents Association were active in giving advice to the developers and Council on matters concerning the growth of the suburb.</a:t>
            </a:r>
          </a:p>
        </p:txBody>
      </p:sp>
    </p:spTree>
    <p:extLst>
      <p:ext uri="{BB962C8B-B14F-4D97-AF65-F5344CB8AC3E}">
        <p14:creationId xmlns:p14="http://schemas.microsoft.com/office/powerpoint/2010/main" val="28496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1A381AEE-82C5-87D5-CF16-DAB55DA8C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3" y="180170"/>
            <a:ext cx="8305013" cy="5646633"/>
          </a:xfrm>
          <a:prstGeom prst="rect">
            <a:avLst/>
          </a:prstGeom>
        </p:spPr>
      </p:pic>
      <p:pic>
        <p:nvPicPr>
          <p:cNvPr id="4" name="Picture 3" descr="A person looking at a white object&#10;&#10;Description automatically generated">
            <a:extLst>
              <a:ext uri="{FF2B5EF4-FFF2-40B4-BE49-F238E27FC236}">
                <a16:creationId xmlns:a16="http://schemas.microsoft.com/office/drawing/2014/main" id="{4068445F-B963-E1FE-1DF6-4AE95DACD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47" y="610178"/>
            <a:ext cx="8176456" cy="5438468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3878417E-1C4B-24EF-926C-C39E5E2F0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62" y="1182624"/>
            <a:ext cx="9225514" cy="5296030"/>
          </a:xfrm>
          <a:prstGeom prst="rect">
            <a:avLst/>
          </a:prstGeom>
        </p:spPr>
      </p:pic>
      <p:pic>
        <p:nvPicPr>
          <p:cNvPr id="6" name="Picture 5" descr="A person and person sitting at a table with drinks&#10;&#10;Description automatically generated">
            <a:extLst>
              <a:ext uri="{FF2B5EF4-FFF2-40B4-BE49-F238E27FC236}">
                <a16:creationId xmlns:a16="http://schemas.microsoft.com/office/drawing/2014/main" id="{FDCE4F8C-3622-3924-ABF0-1A3FE9077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15" y="2003744"/>
            <a:ext cx="6580344" cy="425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6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0000">
        <p14:warp dir="in"/>
      </p:transition>
    </mc:Choice>
    <mc:Fallback xmlns=""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standing in a shed&#10;&#10;Description automatically generated">
            <a:extLst>
              <a:ext uri="{FF2B5EF4-FFF2-40B4-BE49-F238E27FC236}">
                <a16:creationId xmlns:a16="http://schemas.microsoft.com/office/drawing/2014/main" id="{71C3194E-00AC-2DB1-05FE-75D11D4A7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67" y="311916"/>
            <a:ext cx="6384375" cy="4179162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46F48E4-ABFE-D902-4CD1-EF1D3B3B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7" y="1119412"/>
            <a:ext cx="5643563" cy="5281621"/>
          </a:xfrm>
          <a:prstGeom prst="rect">
            <a:avLst/>
          </a:prstGeom>
        </p:spPr>
      </p:pic>
      <p:pic>
        <p:nvPicPr>
          <p:cNvPr id="7" name="Picture 6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A1D72A87-8D82-72D4-DADE-494776A2D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85" y="2510280"/>
            <a:ext cx="6325737" cy="4035804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53DB8D8-61EC-B0F0-6BB3-956290A10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25" y="172792"/>
            <a:ext cx="3817901" cy="50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0">
        <p14:prism dir="u"/>
      </p:transition>
    </mc:Choice>
    <mc:Fallback xmlns=""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6B1B5D-660C-8966-6E9C-0683A4FCCC45}"/>
              </a:ext>
            </a:extLst>
          </p:cNvPr>
          <p:cNvSpPr txBox="1"/>
          <p:nvPr/>
        </p:nvSpPr>
        <p:spPr>
          <a:xfrm>
            <a:off x="2073243" y="534154"/>
            <a:ext cx="797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/>
              <a:t>Tim Watson with our first Footballers 1990</a:t>
            </a:r>
          </a:p>
        </p:txBody>
      </p:sp>
      <p:pic>
        <p:nvPicPr>
          <p:cNvPr id="4" name="Picture 3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3FA307FB-1A28-8887-DAD0-98AA0DFC7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05" y="1118929"/>
            <a:ext cx="6993590" cy="540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2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in football uniforms&#10;&#10;Description automatically generated">
            <a:extLst>
              <a:ext uri="{FF2B5EF4-FFF2-40B4-BE49-F238E27FC236}">
                <a16:creationId xmlns:a16="http://schemas.microsoft.com/office/drawing/2014/main" id="{8D1140F4-5D43-4863-DF9D-90BF90E90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73" y="92364"/>
            <a:ext cx="9564149" cy="6765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41AF0-9652-D617-4D72-7FF42DB78276}"/>
              </a:ext>
            </a:extLst>
          </p:cNvPr>
          <p:cNvSpPr txBox="1"/>
          <p:nvPr/>
        </p:nvSpPr>
        <p:spPr>
          <a:xfrm>
            <a:off x="4490585" y="335935"/>
            <a:ext cx="3657600" cy="523220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/>
              <a:t>FEATURING: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3E3828-6F61-7745-55F4-086B76AC10CD}"/>
              </a:ext>
            </a:extLst>
          </p:cNvPr>
          <p:cNvSpPr txBox="1"/>
          <p:nvPr/>
        </p:nvSpPr>
        <p:spPr>
          <a:xfrm>
            <a:off x="6891412" y="1187256"/>
            <a:ext cx="176587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Peter Shaw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890B49-308C-7A8D-A695-3A7A9F22310B}"/>
              </a:ext>
            </a:extLst>
          </p:cNvPr>
          <p:cNvCxnSpPr>
            <a:cxnSpLocks/>
          </p:cNvCxnSpPr>
          <p:nvPr/>
        </p:nvCxnSpPr>
        <p:spPr>
          <a:xfrm>
            <a:off x="7532016" y="1555469"/>
            <a:ext cx="0" cy="56664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9892789-D253-77BA-DA67-ADB81951E004}"/>
              </a:ext>
            </a:extLst>
          </p:cNvPr>
          <p:cNvSpPr txBox="1"/>
          <p:nvPr/>
        </p:nvSpPr>
        <p:spPr>
          <a:xfrm>
            <a:off x="4330123" y="1507341"/>
            <a:ext cx="176587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Rob Stevenson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A2F594-B9C7-66C6-7FC4-C50D3299E455}"/>
              </a:ext>
            </a:extLst>
          </p:cNvPr>
          <p:cNvCxnSpPr>
            <a:cxnSpLocks/>
          </p:cNvCxnSpPr>
          <p:nvPr/>
        </p:nvCxnSpPr>
        <p:spPr>
          <a:xfrm>
            <a:off x="5106186" y="1838790"/>
            <a:ext cx="0" cy="63880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F658164-BF53-F768-8132-C74F898762C9}"/>
              </a:ext>
            </a:extLst>
          </p:cNvPr>
          <p:cNvSpPr txBox="1"/>
          <p:nvPr/>
        </p:nvSpPr>
        <p:spPr>
          <a:xfrm>
            <a:off x="2159896" y="2094261"/>
            <a:ext cx="1765877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b="1" dirty="0"/>
              <a:t>Sandra Zylstra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185001-EEE0-FD41-3D88-395505FAE46A}"/>
              </a:ext>
            </a:extLst>
          </p:cNvPr>
          <p:cNvSpPr txBox="1"/>
          <p:nvPr/>
        </p:nvSpPr>
        <p:spPr>
          <a:xfrm>
            <a:off x="8175929" y="1862129"/>
            <a:ext cx="176587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John Zylstra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D75F59-E388-72C1-DBB0-A41C60299293}"/>
              </a:ext>
            </a:extLst>
          </p:cNvPr>
          <p:cNvSpPr txBox="1"/>
          <p:nvPr/>
        </p:nvSpPr>
        <p:spPr>
          <a:xfrm>
            <a:off x="9941806" y="2209299"/>
            <a:ext cx="189345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Bruce Verlander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EDFD3D5-29E5-DBAC-4515-1B6C9754E877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042835" y="2463593"/>
            <a:ext cx="162278" cy="32163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23D8FC-F8A2-1E66-90A0-59DB2D5CCD5B}"/>
              </a:ext>
            </a:extLst>
          </p:cNvPr>
          <p:cNvCxnSpPr>
            <a:cxnSpLocks/>
          </p:cNvCxnSpPr>
          <p:nvPr/>
        </p:nvCxnSpPr>
        <p:spPr>
          <a:xfrm>
            <a:off x="8851769" y="2231461"/>
            <a:ext cx="0" cy="30554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C41F8A1-5996-1705-9FAB-7DEC08FD086A}"/>
              </a:ext>
            </a:extLst>
          </p:cNvPr>
          <p:cNvCxnSpPr>
            <a:cxnSpLocks/>
          </p:cNvCxnSpPr>
          <p:nvPr/>
        </p:nvCxnSpPr>
        <p:spPr>
          <a:xfrm flipH="1">
            <a:off x="9624767" y="2537002"/>
            <a:ext cx="678730" cy="17791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2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9000">
        <p14:doors dir="vert"/>
      </p:transition>
    </mc:Choice>
    <mc:Fallback xmlns="">
      <p:transition spd="slow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3" grpId="0" animBg="1"/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wooden fence&#10;&#10;Description automatically generated">
            <a:extLst>
              <a:ext uri="{FF2B5EF4-FFF2-40B4-BE49-F238E27FC236}">
                <a16:creationId xmlns:a16="http://schemas.microsoft.com/office/drawing/2014/main" id="{CB3286E0-6AF1-3E53-E84D-265F5E879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19" y="254430"/>
            <a:ext cx="6254496" cy="3803904"/>
          </a:xfrm>
          <a:prstGeom prst="rect">
            <a:avLst/>
          </a:prstGeom>
        </p:spPr>
      </p:pic>
      <p:pic>
        <p:nvPicPr>
          <p:cNvPr id="5" name="Picture 4" descr="A group of men in suits&#10;&#10;Description automatically generated">
            <a:extLst>
              <a:ext uri="{FF2B5EF4-FFF2-40B4-BE49-F238E27FC236}">
                <a16:creationId xmlns:a16="http://schemas.microsoft.com/office/drawing/2014/main" id="{BB389771-9CBF-AFED-BE7D-55C0CFC77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0" y="2107170"/>
            <a:ext cx="5530760" cy="4392947"/>
          </a:xfrm>
          <a:prstGeom prst="rect">
            <a:avLst/>
          </a:prstGeom>
        </p:spPr>
      </p:pic>
      <p:pic>
        <p:nvPicPr>
          <p:cNvPr id="7" name="Picture 6" descr="A group of men holding beer mugs&#10;&#10;Description automatically generated">
            <a:extLst>
              <a:ext uri="{FF2B5EF4-FFF2-40B4-BE49-F238E27FC236}">
                <a16:creationId xmlns:a16="http://schemas.microsoft.com/office/drawing/2014/main" id="{32053CD6-C1B5-62D4-D8B4-B2D140E4E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95" y="1310326"/>
            <a:ext cx="7444763" cy="49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000">
        <p14:gallery dir="l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young boys in basketball uniforms&#10;&#10;Description automatically generated">
            <a:extLst>
              <a:ext uri="{FF2B5EF4-FFF2-40B4-BE49-F238E27FC236}">
                <a16:creationId xmlns:a16="http://schemas.microsoft.com/office/drawing/2014/main" id="{E73EA9BC-EC0B-D512-90B3-8851B18D7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94" y="183275"/>
            <a:ext cx="6678990" cy="4442671"/>
          </a:xfrm>
          <a:prstGeom prst="rect">
            <a:avLst/>
          </a:prstGeom>
        </p:spPr>
      </p:pic>
      <p:pic>
        <p:nvPicPr>
          <p:cNvPr id="5" name="Picture 4" descr="A person holding a trophy&#10;&#10;Description automatically generated">
            <a:extLst>
              <a:ext uri="{FF2B5EF4-FFF2-40B4-BE49-F238E27FC236}">
                <a16:creationId xmlns:a16="http://schemas.microsoft.com/office/drawing/2014/main" id="{1023D913-26B1-4E22-0525-1B81E67EA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7" y="1749260"/>
            <a:ext cx="4736592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anta garment sitting on a chair&#10;&#10;Description automatically generated">
            <a:extLst>
              <a:ext uri="{FF2B5EF4-FFF2-40B4-BE49-F238E27FC236}">
                <a16:creationId xmlns:a16="http://schemas.microsoft.com/office/drawing/2014/main" id="{52D62435-71DC-1535-3BB3-CDB4A5DE3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" y="70708"/>
            <a:ext cx="2823167" cy="4223975"/>
          </a:xfrm>
          <a:prstGeom prst="rect">
            <a:avLst/>
          </a:prstGeom>
        </p:spPr>
      </p:pic>
      <p:pic>
        <p:nvPicPr>
          <p:cNvPr id="5" name="Picture 4" descr="A person in a santa garment&#10;&#10;Description automatically generated">
            <a:extLst>
              <a:ext uri="{FF2B5EF4-FFF2-40B4-BE49-F238E27FC236}">
                <a16:creationId xmlns:a16="http://schemas.microsoft.com/office/drawing/2014/main" id="{20B65D3B-8C40-EB65-1D63-065F0065D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03" y="1410802"/>
            <a:ext cx="3584448" cy="5340096"/>
          </a:xfrm>
          <a:prstGeom prst="rect">
            <a:avLst/>
          </a:prstGeom>
        </p:spPr>
      </p:pic>
      <p:pic>
        <p:nvPicPr>
          <p:cNvPr id="7" name="Picture 6" descr="A person and person in santa clothing sitting on the back of a pickup truck&#10;&#10;Description automatically generated">
            <a:extLst>
              <a:ext uri="{FF2B5EF4-FFF2-40B4-BE49-F238E27FC236}">
                <a16:creationId xmlns:a16="http://schemas.microsoft.com/office/drawing/2014/main" id="{A851A818-FA16-7A91-2589-6EDAD23F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8" y="163098"/>
            <a:ext cx="4898853" cy="6531804"/>
          </a:xfrm>
          <a:prstGeom prst="rect">
            <a:avLst/>
          </a:prstGeom>
        </p:spPr>
      </p:pic>
      <p:pic>
        <p:nvPicPr>
          <p:cNvPr id="9" name="Picture 8" descr="A person in a garment standing next to a sign&#10;&#10;Description automatically generated">
            <a:extLst>
              <a:ext uri="{FF2B5EF4-FFF2-40B4-BE49-F238E27FC236}">
                <a16:creationId xmlns:a16="http://schemas.microsoft.com/office/drawing/2014/main" id="{E12875B8-ABA3-5CC8-F02C-0CBF69188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82" y="107102"/>
            <a:ext cx="3971831" cy="5295775"/>
          </a:xfrm>
          <a:prstGeom prst="rect">
            <a:avLst/>
          </a:prstGeom>
        </p:spPr>
      </p:pic>
      <p:pic>
        <p:nvPicPr>
          <p:cNvPr id="11" name="Picture 10" descr="A couple of people in clothing on the back of a truck&#10;&#10;Description automatically generated">
            <a:extLst>
              <a:ext uri="{FF2B5EF4-FFF2-40B4-BE49-F238E27FC236}">
                <a16:creationId xmlns:a16="http://schemas.microsoft.com/office/drawing/2014/main" id="{09D3DD3A-CF68-644F-CCE8-4A096316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9" y="7070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0">
        <p14:gallery dir="l"/>
      </p:transition>
    </mc:Choice>
    <mc:Fallback xmlns="">
      <p:transition spd="slow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nstruction site with a bulldozer&#10;&#10;Description automatically generated">
            <a:extLst>
              <a:ext uri="{FF2B5EF4-FFF2-40B4-BE49-F238E27FC236}">
                <a16:creationId xmlns:a16="http://schemas.microsoft.com/office/drawing/2014/main" id="{D1BA7EB3-BF0C-AC2E-59C7-C41FF4E9D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2" y="97324"/>
            <a:ext cx="6497371" cy="4873028"/>
          </a:xfrm>
          <a:prstGeom prst="rect">
            <a:avLst/>
          </a:prstGeom>
        </p:spPr>
      </p:pic>
      <p:pic>
        <p:nvPicPr>
          <p:cNvPr id="7" name="Picture 6" descr="A construction site with a building&#10;&#10;Description automatically generated">
            <a:extLst>
              <a:ext uri="{FF2B5EF4-FFF2-40B4-BE49-F238E27FC236}">
                <a16:creationId xmlns:a16="http://schemas.microsoft.com/office/drawing/2014/main" id="{5C553D40-1024-B15F-8929-32C3180FC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97" y="264816"/>
            <a:ext cx="6968152" cy="5226114"/>
          </a:xfrm>
          <a:prstGeom prst="rect">
            <a:avLst/>
          </a:prstGeom>
        </p:spPr>
      </p:pic>
      <p:pic>
        <p:nvPicPr>
          <p:cNvPr id="9" name="Picture 8" descr="A construction site with a blue frame&#10;&#10;Description automatically generated">
            <a:extLst>
              <a:ext uri="{FF2B5EF4-FFF2-40B4-BE49-F238E27FC236}">
                <a16:creationId xmlns:a16="http://schemas.microsoft.com/office/drawing/2014/main" id="{2C0132B7-75BC-5EE7-D9A7-80CBBF359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88" y="510390"/>
            <a:ext cx="7315200" cy="5486400"/>
          </a:xfrm>
          <a:prstGeom prst="rect">
            <a:avLst/>
          </a:prstGeom>
        </p:spPr>
      </p:pic>
      <p:pic>
        <p:nvPicPr>
          <p:cNvPr id="11" name="Picture 10" descr="A building under construction with a fence&#10;&#10;Description automatically generated">
            <a:extLst>
              <a:ext uri="{FF2B5EF4-FFF2-40B4-BE49-F238E27FC236}">
                <a16:creationId xmlns:a16="http://schemas.microsoft.com/office/drawing/2014/main" id="{80AF7AB4-D367-48FA-6D5E-E1795A913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77" y="657508"/>
            <a:ext cx="7788998" cy="5841749"/>
          </a:xfrm>
          <a:prstGeom prst="rect">
            <a:avLst/>
          </a:prstGeom>
        </p:spPr>
      </p:pic>
      <p:pic>
        <p:nvPicPr>
          <p:cNvPr id="13" name="Picture 12" descr="A building with a roof&#10;&#10;Description automatically generated with medium confidence">
            <a:extLst>
              <a:ext uri="{FF2B5EF4-FFF2-40B4-BE49-F238E27FC236}">
                <a16:creationId xmlns:a16="http://schemas.microsoft.com/office/drawing/2014/main" id="{04A5D654-AB33-A633-851C-4BEBA7EA7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057" y="903082"/>
            <a:ext cx="7788998" cy="58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5000">
        <p14:prism isInverted="1"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7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2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2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EDB2164F-B428-9F6B-44A5-3448D78F6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92" y="177175"/>
            <a:ext cx="7344747" cy="5531229"/>
          </a:xfrm>
          <a:prstGeom prst="rect">
            <a:avLst/>
          </a:prstGeom>
        </p:spPr>
      </p:pic>
      <p:pic>
        <p:nvPicPr>
          <p:cNvPr id="15" name="Picture 14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CA84CD4B-0DBF-C97A-80D4-DEAAEE6F2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3" y="1356119"/>
            <a:ext cx="7059933" cy="531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8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00">
        <p14:prism isInverted="1"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sports uniforms&#10;&#10;Description automatically generated">
            <a:extLst>
              <a:ext uri="{FF2B5EF4-FFF2-40B4-BE49-F238E27FC236}">
                <a16:creationId xmlns:a16="http://schemas.microsoft.com/office/drawing/2014/main" id="{96D49FC8-A14A-8E3D-F78D-E7881E7B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" y="79310"/>
            <a:ext cx="10428452" cy="5878286"/>
          </a:xfrm>
          <a:prstGeom prst="rect">
            <a:avLst/>
          </a:prstGeom>
        </p:spPr>
      </p:pic>
      <p:pic>
        <p:nvPicPr>
          <p:cNvPr id="7" name="Picture 6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3FDF0777-219F-73B1-C0F5-677E749CD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27" y="438538"/>
            <a:ext cx="9173029" cy="5159829"/>
          </a:xfrm>
          <a:prstGeom prst="rect">
            <a:avLst/>
          </a:prstGeom>
        </p:spPr>
      </p:pic>
      <p:pic>
        <p:nvPicPr>
          <p:cNvPr id="11" name="Picture 10" descr="A field with a bench and a fence&#10;&#10;Description automatically generated with medium confidence">
            <a:extLst>
              <a:ext uri="{FF2B5EF4-FFF2-40B4-BE49-F238E27FC236}">
                <a16:creationId xmlns:a16="http://schemas.microsoft.com/office/drawing/2014/main" id="{4F5CC635-6572-B6EF-A583-A282AAAD1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3" y="628350"/>
            <a:ext cx="10512427" cy="59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FFC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C8EF8D7E-FB2E-BBF3-C3B9-2B8970BA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451"/>
            <a:ext cx="10515600" cy="56675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AU" sz="4000" dirty="0"/>
              <a:t>The TLRA created a Garden Club activating interest in the new suburbs Community affairs which morphed into a Tennis Club – located at the current site of Taylors Lakes Fresh Food Market.</a:t>
            </a:r>
          </a:p>
          <a:p>
            <a:pPr algn="just"/>
            <a:endParaRPr lang="en-AU" sz="4000" dirty="0"/>
          </a:p>
          <a:p>
            <a:pPr algn="just"/>
            <a:r>
              <a:rPr lang="en-AU" sz="4000" dirty="0"/>
              <a:t>Tennis moved to the current site with the present rooms in the early 1980’s.</a:t>
            </a:r>
          </a:p>
          <a:p>
            <a:pPr algn="just"/>
            <a:endParaRPr lang="en-AU" sz="4000" dirty="0"/>
          </a:p>
          <a:p>
            <a:pPr algn="just"/>
            <a:r>
              <a:rPr lang="en-AU" sz="4000" dirty="0"/>
              <a:t>In 1982 the people involved in the new community created a cricket club which played on a mowed paddock near the current Bunnings.</a:t>
            </a:r>
          </a:p>
          <a:p>
            <a:pPr algn="just"/>
            <a:endParaRPr lang="en-AU" sz="4000" dirty="0"/>
          </a:p>
          <a:p>
            <a:pPr algn="just"/>
            <a:endParaRPr lang="en-AU" sz="4000" dirty="0"/>
          </a:p>
          <a:p>
            <a:pPr algn="just"/>
            <a:endParaRPr lang="en-AU" sz="4000" dirty="0"/>
          </a:p>
          <a:p>
            <a:pPr algn="just"/>
            <a:endParaRPr lang="en-AU" sz="4000" dirty="0"/>
          </a:p>
          <a:p>
            <a:pPr marL="0" indent="0" algn="just">
              <a:buNone/>
            </a:pP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600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matching outfits posing for a photo&#10;&#10;Description automatically generated">
            <a:extLst>
              <a:ext uri="{FF2B5EF4-FFF2-40B4-BE49-F238E27FC236}">
                <a16:creationId xmlns:a16="http://schemas.microsoft.com/office/drawing/2014/main" id="{C035563E-013D-F0F5-17F8-5EAD7E4F9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" r="3" b="6350"/>
          <a:stretch/>
        </p:blipFill>
        <p:spPr>
          <a:xfrm>
            <a:off x="323156" y="405704"/>
            <a:ext cx="7723575" cy="3825089"/>
          </a:xfrm>
          <a:prstGeom prst="rect">
            <a:avLst/>
          </a:prstGeom>
        </p:spPr>
      </p:pic>
      <p:pic>
        <p:nvPicPr>
          <p:cNvPr id="19" name="Picture 18" descr="A group of women's basketball team posing for a photo&#10;&#10;Description automatically generated">
            <a:extLst>
              <a:ext uri="{FF2B5EF4-FFF2-40B4-BE49-F238E27FC236}">
                <a16:creationId xmlns:a16="http://schemas.microsoft.com/office/drawing/2014/main" id="{3C550428-B322-D690-4073-776A624B5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83" y="141237"/>
            <a:ext cx="8478440" cy="5641445"/>
          </a:xfrm>
          <a:prstGeom prst="rect">
            <a:avLst/>
          </a:prstGeom>
        </p:spPr>
      </p:pic>
      <p:pic>
        <p:nvPicPr>
          <p:cNvPr id="16" name="Picture 15" descr="A group of people holding awards&#10;&#10;Description automatically generated">
            <a:extLst>
              <a:ext uri="{FF2B5EF4-FFF2-40B4-BE49-F238E27FC236}">
                <a16:creationId xmlns:a16="http://schemas.microsoft.com/office/drawing/2014/main" id="{6B9BF9C2-8F61-C0B7-0AAC-E55F0E291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02" y="641022"/>
            <a:ext cx="7937867" cy="5953400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DD2D3FA-515B-ED1C-332F-34B5DEB4B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05" y="641022"/>
            <a:ext cx="9912809" cy="557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0">
        <p14:flip dir="r"/>
      </p:transition>
    </mc:Choice>
    <mc:Fallback xmlns=""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wearing uniforms&#10;&#10;Description automatically generated">
            <a:extLst>
              <a:ext uri="{FF2B5EF4-FFF2-40B4-BE49-F238E27FC236}">
                <a16:creationId xmlns:a16="http://schemas.microsoft.com/office/drawing/2014/main" id="{0EFA38C8-132F-4D2E-8F61-A52D254FB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8" y="270090"/>
            <a:ext cx="5944072" cy="5914352"/>
          </a:xfrm>
          <a:prstGeom prst="rect">
            <a:avLst/>
          </a:prstGeom>
        </p:spPr>
      </p:pic>
      <p:pic>
        <p:nvPicPr>
          <p:cNvPr id="5" name="Picture 4" descr="A group of women wearing uniforms&#10;&#10;Description automatically generated">
            <a:extLst>
              <a:ext uri="{FF2B5EF4-FFF2-40B4-BE49-F238E27FC236}">
                <a16:creationId xmlns:a16="http://schemas.microsoft.com/office/drawing/2014/main" id="{26C955F6-2D62-A1E0-CD54-F6CDB0D01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9" y="826655"/>
            <a:ext cx="5977949" cy="5955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38336-5E73-A11B-8E3D-92020261A72B}"/>
              </a:ext>
            </a:extLst>
          </p:cNvPr>
          <p:cNvSpPr txBox="1"/>
          <p:nvPr/>
        </p:nvSpPr>
        <p:spPr>
          <a:xfrm>
            <a:off x="5964669" y="344032"/>
            <a:ext cx="5768622" cy="70788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FF00"/>
                </a:solidFill>
              </a:rPr>
              <a:t>TAYLORS LAKES NETBALL SQUADS.  PREMIERS AND RUNNERS UP..</a:t>
            </a:r>
          </a:p>
        </p:txBody>
      </p:sp>
    </p:spTree>
    <p:extLst>
      <p:ext uri="{BB962C8B-B14F-4D97-AF65-F5344CB8AC3E}">
        <p14:creationId xmlns:p14="http://schemas.microsoft.com/office/powerpoint/2010/main" val="223632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14:conveyor dir="l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ion with a ball on a blue background&#10;&#10;Description automatically generated">
            <a:extLst>
              <a:ext uri="{FF2B5EF4-FFF2-40B4-BE49-F238E27FC236}">
                <a16:creationId xmlns:a16="http://schemas.microsoft.com/office/drawing/2014/main" id="{8D18C117-0B48-2C97-E877-440A5B7D1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40" y="3334648"/>
            <a:ext cx="2691644" cy="3053126"/>
          </a:xfrm>
          <a:prstGeom prst="rect">
            <a:avLst/>
          </a:prstGeom>
        </p:spPr>
      </p:pic>
      <p:pic>
        <p:nvPicPr>
          <p:cNvPr id="3" name="Picture 2" descr="A logo of a tennis club&#10;&#10;Description automatically generated">
            <a:extLst>
              <a:ext uri="{FF2B5EF4-FFF2-40B4-BE49-F238E27FC236}">
                <a16:creationId xmlns:a16="http://schemas.microsoft.com/office/drawing/2014/main" id="{CDE20607-ED9D-307B-B639-A6ABBB838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8" y="475308"/>
            <a:ext cx="4534597" cy="2272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9EE5E-4B65-ED35-B363-08A40BE19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106" y="316871"/>
            <a:ext cx="2862374" cy="2862374"/>
          </a:xfrm>
          <a:prstGeom prst="rect">
            <a:avLst/>
          </a:prstGeom>
        </p:spPr>
      </p:pic>
      <p:pic>
        <p:nvPicPr>
          <p:cNvPr id="7" name="Picture 6" descr="A blue and yellow logo&#10;&#10;Description automatically generated">
            <a:extLst>
              <a:ext uri="{FF2B5EF4-FFF2-40B4-BE49-F238E27FC236}">
                <a16:creationId xmlns:a16="http://schemas.microsoft.com/office/drawing/2014/main" id="{7347CF92-E7EC-A929-4049-D8578B761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15" y="3329565"/>
            <a:ext cx="2728422" cy="3053127"/>
          </a:xfrm>
          <a:prstGeom prst="rect">
            <a:avLst/>
          </a:prstGeom>
        </p:spPr>
      </p:pic>
      <p:pic>
        <p:nvPicPr>
          <p:cNvPr id="9" name="Picture 8" descr="A lion with a basketball&#10;&#10;Description automatically generated">
            <a:extLst>
              <a:ext uri="{FF2B5EF4-FFF2-40B4-BE49-F238E27FC236}">
                <a16:creationId xmlns:a16="http://schemas.microsoft.com/office/drawing/2014/main" id="{88E82AFE-15D2-12C1-590C-7582ED6FF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05" y="3334648"/>
            <a:ext cx="2798546" cy="3048045"/>
          </a:xfrm>
          <a:prstGeom prst="rect">
            <a:avLst/>
          </a:prstGeom>
        </p:spPr>
      </p:pic>
      <p:pic>
        <p:nvPicPr>
          <p:cNvPr id="11" name="Picture 10" descr="A circle with different sports symbols&#10;&#10;Description automatically generated">
            <a:extLst>
              <a:ext uri="{FF2B5EF4-FFF2-40B4-BE49-F238E27FC236}">
                <a16:creationId xmlns:a16="http://schemas.microsoft.com/office/drawing/2014/main" id="{779D2700-9B74-EF2B-070E-E3453BB6E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51" y="933925"/>
            <a:ext cx="3804342" cy="405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000">
        <p:random/>
      </p:transition>
    </mc:Choice>
    <mc:Fallback xmlns="">
      <p:transition spd="slow" advTm="3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FFC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C8EF8D7E-FB2E-BBF3-C3B9-2B8970BA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451"/>
            <a:ext cx="10515600" cy="56675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AU" sz="4000" dirty="0"/>
          </a:p>
          <a:p>
            <a:pPr algn="just"/>
            <a:r>
              <a:rPr lang="en-AU" sz="4000" dirty="0"/>
              <a:t>The TAYLORS LAKES RECREATION CLUB became an Incorporated Association in 1984 taking over from the Residents Association.</a:t>
            </a:r>
          </a:p>
          <a:p>
            <a:pPr algn="just"/>
            <a:endParaRPr lang="en-AU" sz="4000" dirty="0"/>
          </a:p>
          <a:p>
            <a:pPr algn="just"/>
            <a:r>
              <a:rPr lang="en-AU" sz="4000" dirty="0"/>
              <a:t>In 1990 the RecClub created a football club and shortly after that a basketball club.</a:t>
            </a:r>
          </a:p>
          <a:p>
            <a:pPr marL="0" indent="0" algn="just">
              <a:buNone/>
            </a:pP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99223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FFC000"/>
            </a:gs>
            <a:gs pos="6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F8D7E-FB2E-BBF3-C3B9-2B8970BA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451"/>
            <a:ext cx="10515600" cy="5667512"/>
          </a:xfrm>
          <a:noFill/>
        </p:spPr>
        <p:txBody>
          <a:bodyPr>
            <a:normAutofit/>
          </a:bodyPr>
          <a:lstStyle/>
          <a:p>
            <a:pPr algn="just"/>
            <a:r>
              <a:rPr lang="en-AU" sz="4000" dirty="0"/>
              <a:t>The RecClub now consisted of Tennis, Football, Basketball, Cricket, Garden and Social Golf Clubs – a growing concern.</a:t>
            </a:r>
          </a:p>
          <a:p>
            <a:pPr algn="just"/>
            <a:endParaRPr lang="en-AU" sz="4000" dirty="0"/>
          </a:p>
          <a:p>
            <a:pPr algn="just"/>
            <a:r>
              <a:rPr lang="en-AU" sz="4000" dirty="0"/>
              <a:t>Cricket and Football obtained a portable building from the wharf - home for the club for the next 15 years – a lot of internal renovations by members, notably Colin Neilson.</a:t>
            </a:r>
          </a:p>
          <a:p>
            <a:pPr marL="0" indent="0" algn="just">
              <a:buNone/>
            </a:pP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0349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FFC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F8D7E-FB2E-BBF3-C3B9-2B8970BA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451"/>
            <a:ext cx="10515600" cy="5667512"/>
          </a:xfrm>
          <a:noFill/>
        </p:spPr>
        <p:txBody>
          <a:bodyPr>
            <a:normAutofit lnSpcReduction="10000"/>
          </a:bodyPr>
          <a:lstStyle/>
          <a:p>
            <a:pPr algn="just"/>
            <a:r>
              <a:rPr lang="en-AU" sz="4000" dirty="0"/>
              <a:t>In 2006/7 a new facility was built for Football and Cricket with the portables departing in August 2007.</a:t>
            </a:r>
          </a:p>
          <a:p>
            <a:pPr algn="just"/>
            <a:endParaRPr lang="en-AU" sz="4000" dirty="0"/>
          </a:p>
          <a:p>
            <a:pPr algn="just"/>
            <a:r>
              <a:rPr lang="en-AU" sz="4000" dirty="0"/>
              <a:t>Football won its first Seniors Premiership in 2010.</a:t>
            </a:r>
          </a:p>
          <a:p>
            <a:pPr algn="just"/>
            <a:endParaRPr lang="en-AU" sz="4000" dirty="0"/>
          </a:p>
          <a:p>
            <a:pPr algn="just"/>
            <a:r>
              <a:rPr lang="en-AU" sz="4000" dirty="0"/>
              <a:t>Cricket installed a turf wicket in 2011 after winning 3 consecutive Luscombe Shields moving into Sub-District Cricket.</a:t>
            </a:r>
          </a:p>
          <a:p>
            <a:pPr marL="0" indent="0" algn="just">
              <a:buNone/>
            </a:pP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2258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FFC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F8D7E-FB2E-BBF3-C3B9-2B8970BA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451"/>
            <a:ext cx="10515600" cy="5667512"/>
          </a:xfrm>
          <a:noFill/>
        </p:spPr>
        <p:txBody>
          <a:bodyPr>
            <a:normAutofit/>
          </a:bodyPr>
          <a:lstStyle/>
          <a:p>
            <a:pPr algn="just"/>
            <a:r>
              <a:rPr lang="en-AU" sz="4000" dirty="0"/>
              <a:t>The current main oval lighting was installed in December 2016.</a:t>
            </a:r>
          </a:p>
          <a:p>
            <a:pPr algn="just"/>
            <a:endParaRPr lang="en-AU" sz="4000" dirty="0"/>
          </a:p>
          <a:p>
            <a:pPr algn="just"/>
            <a:r>
              <a:rPr lang="en-AU" sz="4000" dirty="0"/>
              <a:t>Tennis court surfaces upgrades have occurred on a regular basis since 1990 and the club now has one of the biggest and most professional coaching programmes in the western region of Melbourne.</a:t>
            </a:r>
          </a:p>
          <a:p>
            <a:pPr marL="0" indent="0" algn="just">
              <a:buNone/>
            </a:pP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7437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FFC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F8D7E-FB2E-BBF3-C3B9-2B8970BA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451"/>
            <a:ext cx="10515600" cy="5667512"/>
          </a:xfrm>
          <a:noFill/>
        </p:spPr>
        <p:txBody>
          <a:bodyPr>
            <a:normAutofit fontScale="92500" lnSpcReduction="10000"/>
          </a:bodyPr>
          <a:lstStyle/>
          <a:p>
            <a:pPr algn="just"/>
            <a:r>
              <a:rPr lang="en-AU" sz="4000" dirty="0"/>
              <a:t>In 2020 the RecClub changed to the TAYLORS LAKES SPORTING CLUB INC. by vote at the 2019 AGM to better reflect our current organisation.</a:t>
            </a:r>
          </a:p>
          <a:p>
            <a:pPr algn="just"/>
            <a:endParaRPr lang="en-AU" sz="4000" dirty="0"/>
          </a:p>
          <a:p>
            <a:pPr algn="just"/>
            <a:r>
              <a:rPr lang="en-AU" sz="4000" dirty="0"/>
              <a:t>Football are now the Taylors Lakes Football &amp; Netball Club with our netballers recently winning last season's Grand Final.</a:t>
            </a:r>
          </a:p>
          <a:p>
            <a:pPr algn="just"/>
            <a:endParaRPr lang="en-AU" sz="4000" dirty="0"/>
          </a:p>
          <a:p>
            <a:pPr algn="just"/>
            <a:r>
              <a:rPr lang="en-AU" sz="4000" dirty="0"/>
              <a:t>A Senior </a:t>
            </a:r>
            <a:r>
              <a:rPr lang="en-AU" sz="4000" dirty="0" err="1"/>
              <a:t>Womens</a:t>
            </a:r>
            <a:r>
              <a:rPr lang="en-AU" sz="4000" dirty="0"/>
              <a:t> football team also entered the competition this year and are currently vying for a finals berth in their first season.</a:t>
            </a:r>
          </a:p>
          <a:p>
            <a:pPr marL="0" indent="0" algn="just">
              <a:buNone/>
            </a:pP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64040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2F07D-C76A-255C-75E7-66B64244750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AU" sz="7200" dirty="0"/>
              <a:t>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5692-36E5-7CFB-6EFA-39EF1157B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4000" dirty="0"/>
              <a:t>Tennis are commencing their rebuilt to new rooms as of September 2024 – the Council has promised State-of-the-Art, including new lighting and 3 further court upgrades…Yeh!</a:t>
            </a:r>
          </a:p>
          <a:p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3323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580</Words>
  <Application>Microsoft Office PowerPoint</Application>
  <PresentationFormat>Widescreen</PresentationFormat>
  <Paragraphs>79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Amasis MT Pro Black</vt:lpstr>
      <vt:lpstr>Aptos</vt:lpstr>
      <vt:lpstr>Aptos Display</vt:lpstr>
      <vt:lpstr>Arial</vt:lpstr>
      <vt:lpstr>Office Theme</vt:lpstr>
      <vt:lpstr> Welcome to the  </vt:lpstr>
      <vt:lpstr>Some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</vt:lpstr>
      <vt:lpstr>PowerPoint Presentation</vt:lpstr>
      <vt:lpstr>LIFE MEMBERS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Rumbelow</dc:creator>
  <cp:lastModifiedBy>John Rumbelow</cp:lastModifiedBy>
  <cp:revision>54</cp:revision>
  <dcterms:created xsi:type="dcterms:W3CDTF">2024-07-22T07:49:23Z</dcterms:created>
  <dcterms:modified xsi:type="dcterms:W3CDTF">2024-07-27T04:35:55Z</dcterms:modified>
</cp:coreProperties>
</file>